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04" r:id="rId5"/>
    <p:sldId id="314" r:id="rId6"/>
    <p:sldId id="308" r:id="rId7"/>
    <p:sldId id="288" r:id="rId8"/>
    <p:sldId id="317" r:id="rId9"/>
    <p:sldId id="318" r:id="rId10"/>
    <p:sldId id="319" r:id="rId11"/>
    <p:sldId id="320" r:id="rId12"/>
    <p:sldId id="328" r:id="rId13"/>
    <p:sldId id="321" r:id="rId14"/>
    <p:sldId id="310" r:id="rId15"/>
    <p:sldId id="322" r:id="rId16"/>
    <p:sldId id="323" r:id="rId17"/>
    <p:sldId id="327" r:id="rId18"/>
    <p:sldId id="324" r:id="rId19"/>
    <p:sldId id="325"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750" autoAdjust="0"/>
  </p:normalViewPr>
  <p:slideViewPr>
    <p:cSldViewPr snapToGrid="0">
      <p:cViewPr varScale="1">
        <p:scale>
          <a:sx n="76" d="100"/>
          <a:sy n="76" d="100"/>
        </p:scale>
        <p:origin x="126" y="58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90385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357002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2181372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871756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50367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94386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ate_dela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a:bodyPr>
          <a:lstStyle/>
          <a:p>
            <a:r>
              <a:rPr lang="en-US" sz="3200" dirty="0"/>
              <a:t>Multiplier </a:t>
            </a:r>
            <a:r>
              <a:rPr lang="en-US" sz="3200" dirty="0" err="1"/>
              <a:t>menia</a:t>
            </a:r>
            <a:endParaRPr lang="en-US" sz="32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232652" y="3435898"/>
            <a:ext cx="5083048" cy="1354836"/>
          </a:xfrm>
        </p:spPr>
        <p:txBody>
          <a:bodyPr>
            <a:normAutofit/>
          </a:bodyPr>
          <a:lstStyle/>
          <a:p>
            <a:r>
              <a:rPr lang="en-US" dirty="0"/>
              <a:t>Team #1</a:t>
            </a:r>
          </a:p>
          <a:p>
            <a:r>
              <a:rPr lang="en-US" dirty="0"/>
              <a:t>Abdelaziz Salah              Mohammed </a:t>
            </a:r>
            <a:r>
              <a:rPr lang="en-US" dirty="0" err="1"/>
              <a:t>Kotb</a:t>
            </a:r>
            <a:endParaRPr lang="en-US" dirty="0"/>
          </a:p>
          <a:p>
            <a:r>
              <a:rPr lang="en-US" dirty="0"/>
              <a:t>Mohammed </a:t>
            </a:r>
            <a:r>
              <a:rPr lang="en-US" dirty="0" err="1"/>
              <a:t>kamal</a:t>
            </a:r>
            <a:r>
              <a:rPr lang="en-US" dirty="0"/>
              <a:t>         Mohammed </a:t>
            </a:r>
            <a:r>
              <a:rPr lang="en-US" dirty="0" err="1"/>
              <a:t>abdulhady</a:t>
            </a:r>
            <a:endParaRPr lang="en-US" dirty="0"/>
          </a:p>
          <a:p>
            <a:endParaRPr lang="en-US"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6D5BF9DC-BD05-776B-E167-A483998CB970}"/>
              </a:ext>
            </a:extLst>
          </p:cNvPr>
          <p:cNvSpPr txBox="1"/>
          <p:nvPr/>
        </p:nvSpPr>
        <p:spPr>
          <a:xfrm>
            <a:off x="5613400" y="215900"/>
            <a:ext cx="6362700" cy="7017306"/>
          </a:xfrm>
          <a:prstGeom prst="rect">
            <a:avLst/>
          </a:prstGeom>
          <a:noFill/>
        </p:spPr>
        <p:txBody>
          <a:bodyPr wrap="square" rtlCol="0">
            <a:spAutoFit/>
          </a:bodyPr>
          <a:lstStyle/>
          <a:p>
            <a:r>
              <a:rPr lang="en-US" b="1" dirty="0"/>
              <a:t>Wallace tree multiplier</a:t>
            </a:r>
          </a:p>
          <a:p>
            <a:endParaRPr lang="en-US" b="1" dirty="0"/>
          </a:p>
          <a:p>
            <a:r>
              <a:rPr lang="en-US" dirty="0"/>
              <a:t>Is a hardware implementation of a binary multiplier, a digital circuit that multiplies two integers, it uses a selection of full and half adders to sum partial products in stages until two numbers are left. </a:t>
            </a:r>
          </a:p>
          <a:p>
            <a:r>
              <a:rPr lang="en-US" dirty="0"/>
              <a:t>Wallace multipliers reduce as much as possible on each layer.</a:t>
            </a:r>
          </a:p>
          <a:p>
            <a:endParaRPr lang="en-US" dirty="0"/>
          </a:p>
          <a:p>
            <a:r>
              <a:rPr lang="en-US" dirty="0"/>
              <a:t>The Wallace tree has three steps: </a:t>
            </a:r>
          </a:p>
          <a:p>
            <a:pPr>
              <a:buFont typeface="+mj-lt"/>
              <a:buAutoNum type="arabicPeriod"/>
            </a:pPr>
            <a:r>
              <a:rPr lang="en-US" dirty="0"/>
              <a:t>Multiply each bit of one of the arguments, by each bit of the other.</a:t>
            </a:r>
          </a:p>
          <a:p>
            <a:pPr>
              <a:buFont typeface="+mj-lt"/>
              <a:buAutoNum type="arabicPeriod"/>
            </a:pPr>
            <a:r>
              <a:rPr lang="en-US" dirty="0"/>
              <a:t>Reduce the number of partial products to two by layers of full and half adders</a:t>
            </a:r>
          </a:p>
          <a:p>
            <a:pPr>
              <a:buFont typeface="+mj-lt"/>
              <a:buAutoNum type="arabicPeriod"/>
            </a:pPr>
            <a:r>
              <a:rPr lang="en-US" dirty="0"/>
              <a:t> Group the wires in two numbers, and add them with a conventional adder</a:t>
            </a:r>
          </a:p>
          <a:p>
            <a:pPr>
              <a:buFont typeface="+mj-lt"/>
              <a:buAutoNum type="arabicPeriod"/>
            </a:pPr>
            <a:endParaRPr lang="en-US" dirty="0"/>
          </a:p>
          <a:p>
            <a:r>
              <a:rPr lang="en-US" dirty="0"/>
              <a:t>Compared to naively adding partial products with regular adders, the benefit of the Wallace tree is its faster speed. It has </a:t>
            </a:r>
            <a:r>
              <a:rPr lang="en-US" dirty="0">
                <a:effectLst/>
              </a:rPr>
              <a:t>O ( log ⁡ n ) </a:t>
            </a:r>
            <a:r>
              <a:rPr lang="en-US" dirty="0"/>
              <a:t>reduction layers, but each layer has  only O(1) propagation delay. A naive addition of partial products would require O(lg^2 (n)) time.</a:t>
            </a:r>
          </a:p>
          <a:p>
            <a:r>
              <a:rPr lang="en-US" dirty="0"/>
              <a:t>These computations only consider </a:t>
            </a:r>
            <a:r>
              <a:rPr lang="en-US" dirty="0">
                <a:hlinkClick r:id="rId3" tooltip="Gate delay"/>
              </a:rPr>
              <a:t>gate delays</a:t>
            </a:r>
            <a:r>
              <a:rPr lang="en-US" dirty="0"/>
              <a:t> and don't deal with wire delays, which can also be very substantial. </a:t>
            </a:r>
          </a:p>
          <a:p>
            <a:endParaRPr lang="en-US" dirty="0"/>
          </a:p>
        </p:txBody>
      </p:sp>
    </p:spTree>
    <p:extLst>
      <p:ext uri="{BB962C8B-B14F-4D97-AF65-F5344CB8AC3E}">
        <p14:creationId xmlns:p14="http://schemas.microsoft.com/office/powerpoint/2010/main" val="242644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Star multiplier</a:t>
            </a:r>
          </a:p>
        </p:txBody>
      </p:sp>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9" name="Content Placeholder 8">
            <a:extLst>
              <a:ext uri="{FF2B5EF4-FFF2-40B4-BE49-F238E27FC236}">
                <a16:creationId xmlns:a16="http://schemas.microsoft.com/office/drawing/2014/main" id="{24012DAA-08E3-AC38-6C8A-6FAD9C4E3B49}"/>
              </a:ext>
            </a:extLst>
          </p:cNvPr>
          <p:cNvSpPr>
            <a:spLocks noGrp="1"/>
          </p:cNvSpPr>
          <p:nvPr>
            <p:ph sz="quarter" idx="13"/>
          </p:nvPr>
        </p:nvSpPr>
        <p:spPr/>
        <p:txBody>
          <a:bodyPr/>
          <a:lstStyle/>
          <a:p>
            <a:endParaRPr lang="en-US"/>
          </a:p>
        </p:txBody>
      </p:sp>
      <p:pic>
        <p:nvPicPr>
          <p:cNvPr id="11" name="Picture 10">
            <a:extLst>
              <a:ext uri="{FF2B5EF4-FFF2-40B4-BE49-F238E27FC236}">
                <a16:creationId xmlns:a16="http://schemas.microsoft.com/office/drawing/2014/main" id="{F0274172-42E7-8DA2-F819-01E2D2000238}"/>
              </a:ext>
            </a:extLst>
          </p:cNvPr>
          <p:cNvPicPr>
            <a:picLocks noChangeAspect="1"/>
          </p:cNvPicPr>
          <p:nvPr/>
        </p:nvPicPr>
        <p:blipFill>
          <a:blip r:embed="rId6"/>
          <a:stretch>
            <a:fillRect/>
          </a:stretch>
        </p:blipFill>
        <p:spPr>
          <a:xfrm>
            <a:off x="1902712" y="2167999"/>
            <a:ext cx="2314456" cy="2743200"/>
          </a:xfrm>
          <a:prstGeom prst="rect">
            <a:avLst/>
          </a:prstGeom>
        </p:spPr>
      </p:pic>
      <p:pic>
        <p:nvPicPr>
          <p:cNvPr id="13" name="Picture 12">
            <a:extLst>
              <a:ext uri="{FF2B5EF4-FFF2-40B4-BE49-F238E27FC236}">
                <a16:creationId xmlns:a16="http://schemas.microsoft.com/office/drawing/2014/main" id="{C27F37E0-232D-11CE-D55A-FD15D72C6E51}"/>
              </a:ext>
            </a:extLst>
          </p:cNvPr>
          <p:cNvPicPr>
            <a:picLocks noChangeAspect="1"/>
          </p:cNvPicPr>
          <p:nvPr/>
        </p:nvPicPr>
        <p:blipFill>
          <a:blip r:embed="rId7"/>
          <a:stretch>
            <a:fillRect/>
          </a:stretch>
        </p:blipFill>
        <p:spPr>
          <a:xfrm>
            <a:off x="4950734" y="2162500"/>
            <a:ext cx="5336266" cy="2743200"/>
          </a:xfrm>
          <a:prstGeom prst="rect">
            <a:avLst/>
          </a:prstGeom>
        </p:spPr>
      </p:pic>
    </p:spTree>
    <p:extLst>
      <p:ext uri="{BB962C8B-B14F-4D97-AF65-F5344CB8AC3E}">
        <p14:creationId xmlns:p14="http://schemas.microsoft.com/office/powerpoint/2010/main" val="314017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Booth multiplier</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9" name="Picture 8">
            <a:extLst>
              <a:ext uri="{FF2B5EF4-FFF2-40B4-BE49-F238E27FC236}">
                <a16:creationId xmlns:a16="http://schemas.microsoft.com/office/drawing/2014/main" id="{549F4AB1-09E7-9859-BD91-6E93C3856811}"/>
              </a:ext>
            </a:extLst>
          </p:cNvPr>
          <p:cNvPicPr>
            <a:picLocks noChangeAspect="1"/>
          </p:cNvPicPr>
          <p:nvPr/>
        </p:nvPicPr>
        <p:blipFill>
          <a:blip r:embed="rId8"/>
          <a:stretch>
            <a:fillRect/>
          </a:stretch>
        </p:blipFill>
        <p:spPr>
          <a:xfrm>
            <a:off x="1641590" y="2155299"/>
            <a:ext cx="2678906" cy="2743200"/>
          </a:xfrm>
          <a:prstGeom prst="rect">
            <a:avLst/>
          </a:prstGeom>
        </p:spPr>
      </p:pic>
      <p:pic>
        <p:nvPicPr>
          <p:cNvPr id="11" name="Picture 10">
            <a:extLst>
              <a:ext uri="{FF2B5EF4-FFF2-40B4-BE49-F238E27FC236}">
                <a16:creationId xmlns:a16="http://schemas.microsoft.com/office/drawing/2014/main" id="{02418CF4-0684-921F-F317-AA36108E18F1}"/>
              </a:ext>
            </a:extLst>
          </p:cNvPr>
          <p:cNvPicPr>
            <a:picLocks noChangeAspect="1"/>
          </p:cNvPicPr>
          <p:nvPr/>
        </p:nvPicPr>
        <p:blipFill>
          <a:blip r:embed="rId9"/>
          <a:stretch>
            <a:fillRect/>
          </a:stretch>
        </p:blipFill>
        <p:spPr>
          <a:xfrm>
            <a:off x="4902733" y="2172551"/>
            <a:ext cx="6204692" cy="2750188"/>
          </a:xfrm>
          <a:prstGeom prst="rect">
            <a:avLst/>
          </a:prstGeom>
        </p:spPr>
      </p:pic>
    </p:spTree>
    <p:extLst>
      <p:ext uri="{BB962C8B-B14F-4D97-AF65-F5344CB8AC3E}">
        <p14:creationId xmlns:p14="http://schemas.microsoft.com/office/powerpoint/2010/main" val="264174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Radix 4 booth</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9" name="Picture 8">
            <a:extLst>
              <a:ext uri="{FF2B5EF4-FFF2-40B4-BE49-F238E27FC236}">
                <a16:creationId xmlns:a16="http://schemas.microsoft.com/office/drawing/2014/main" id="{BCA6FE6F-A2BE-C082-3592-F56581F2B050}"/>
              </a:ext>
            </a:extLst>
          </p:cNvPr>
          <p:cNvPicPr>
            <a:picLocks noChangeAspect="1"/>
          </p:cNvPicPr>
          <p:nvPr/>
        </p:nvPicPr>
        <p:blipFill>
          <a:blip r:embed="rId8"/>
          <a:stretch>
            <a:fillRect/>
          </a:stretch>
        </p:blipFill>
        <p:spPr>
          <a:xfrm>
            <a:off x="1737612" y="2143393"/>
            <a:ext cx="2714985" cy="2767806"/>
          </a:xfrm>
          <a:prstGeom prst="rect">
            <a:avLst/>
          </a:prstGeom>
        </p:spPr>
      </p:pic>
      <p:pic>
        <p:nvPicPr>
          <p:cNvPr id="11" name="Picture 10">
            <a:extLst>
              <a:ext uri="{FF2B5EF4-FFF2-40B4-BE49-F238E27FC236}">
                <a16:creationId xmlns:a16="http://schemas.microsoft.com/office/drawing/2014/main" id="{661AFBC0-5DD1-4629-B133-5C4906492DAF}"/>
              </a:ext>
            </a:extLst>
          </p:cNvPr>
          <p:cNvPicPr>
            <a:picLocks noChangeAspect="1"/>
          </p:cNvPicPr>
          <p:nvPr/>
        </p:nvPicPr>
        <p:blipFill>
          <a:blip r:embed="rId9"/>
          <a:stretch>
            <a:fillRect/>
          </a:stretch>
        </p:blipFill>
        <p:spPr>
          <a:xfrm>
            <a:off x="4950734" y="2165719"/>
            <a:ext cx="5946234" cy="2750032"/>
          </a:xfrm>
          <a:prstGeom prst="rect">
            <a:avLst/>
          </a:prstGeom>
        </p:spPr>
      </p:pic>
    </p:spTree>
    <p:extLst>
      <p:ext uri="{BB962C8B-B14F-4D97-AF65-F5344CB8AC3E}">
        <p14:creationId xmlns:p14="http://schemas.microsoft.com/office/powerpoint/2010/main" val="356209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Sequential</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9" name="Picture 8">
            <a:extLst>
              <a:ext uri="{FF2B5EF4-FFF2-40B4-BE49-F238E27FC236}">
                <a16:creationId xmlns:a16="http://schemas.microsoft.com/office/drawing/2014/main" id="{558AD329-C037-9591-2F32-AEA5BFDFC6D5}"/>
              </a:ext>
            </a:extLst>
          </p:cNvPr>
          <p:cNvPicPr>
            <a:picLocks noChangeAspect="1"/>
          </p:cNvPicPr>
          <p:nvPr/>
        </p:nvPicPr>
        <p:blipFill>
          <a:blip r:embed="rId8"/>
          <a:stretch>
            <a:fillRect/>
          </a:stretch>
        </p:blipFill>
        <p:spPr>
          <a:xfrm>
            <a:off x="1549400" y="2059925"/>
            <a:ext cx="2968297" cy="3041288"/>
          </a:xfrm>
          <a:prstGeom prst="rect">
            <a:avLst/>
          </a:prstGeom>
        </p:spPr>
      </p:pic>
      <p:pic>
        <p:nvPicPr>
          <p:cNvPr id="11" name="Picture 10">
            <a:extLst>
              <a:ext uri="{FF2B5EF4-FFF2-40B4-BE49-F238E27FC236}">
                <a16:creationId xmlns:a16="http://schemas.microsoft.com/office/drawing/2014/main" id="{A9EAF3E4-3B4A-2DE5-A54A-504ECCCB4DDA}"/>
              </a:ext>
            </a:extLst>
          </p:cNvPr>
          <p:cNvPicPr>
            <a:picLocks noChangeAspect="1"/>
          </p:cNvPicPr>
          <p:nvPr/>
        </p:nvPicPr>
        <p:blipFill>
          <a:blip r:embed="rId9"/>
          <a:stretch>
            <a:fillRect/>
          </a:stretch>
        </p:blipFill>
        <p:spPr>
          <a:xfrm>
            <a:off x="4879975" y="2022144"/>
            <a:ext cx="5407025" cy="3116850"/>
          </a:xfrm>
          <a:prstGeom prst="rect">
            <a:avLst/>
          </a:prstGeom>
        </p:spPr>
      </p:pic>
    </p:spTree>
    <p:extLst>
      <p:ext uri="{BB962C8B-B14F-4D97-AF65-F5344CB8AC3E}">
        <p14:creationId xmlns:p14="http://schemas.microsoft.com/office/powerpoint/2010/main" val="287935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Tree multiplier</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9" name="Picture 8">
            <a:extLst>
              <a:ext uri="{FF2B5EF4-FFF2-40B4-BE49-F238E27FC236}">
                <a16:creationId xmlns:a16="http://schemas.microsoft.com/office/drawing/2014/main" id="{836EE487-6937-5ED2-21C5-9DFA27180B0A}"/>
              </a:ext>
            </a:extLst>
          </p:cNvPr>
          <p:cNvPicPr>
            <a:picLocks noChangeAspect="1"/>
          </p:cNvPicPr>
          <p:nvPr/>
        </p:nvPicPr>
        <p:blipFill>
          <a:blip r:embed="rId8"/>
          <a:stretch>
            <a:fillRect/>
          </a:stretch>
        </p:blipFill>
        <p:spPr>
          <a:xfrm>
            <a:off x="1556112" y="2152386"/>
            <a:ext cx="2866499" cy="2866499"/>
          </a:xfrm>
          <a:prstGeom prst="rect">
            <a:avLst/>
          </a:prstGeom>
        </p:spPr>
      </p:pic>
      <p:pic>
        <p:nvPicPr>
          <p:cNvPr id="11" name="Picture 10">
            <a:extLst>
              <a:ext uri="{FF2B5EF4-FFF2-40B4-BE49-F238E27FC236}">
                <a16:creationId xmlns:a16="http://schemas.microsoft.com/office/drawing/2014/main" id="{3A20D48B-AE1F-1F0A-99A0-7BB36E4C8F79}"/>
              </a:ext>
            </a:extLst>
          </p:cNvPr>
          <p:cNvPicPr>
            <a:picLocks noChangeAspect="1"/>
          </p:cNvPicPr>
          <p:nvPr/>
        </p:nvPicPr>
        <p:blipFill>
          <a:blip r:embed="rId9"/>
          <a:stretch>
            <a:fillRect/>
          </a:stretch>
        </p:blipFill>
        <p:spPr>
          <a:xfrm>
            <a:off x="4771762" y="2165719"/>
            <a:ext cx="6582038" cy="2853166"/>
          </a:xfrm>
          <a:prstGeom prst="rect">
            <a:avLst/>
          </a:prstGeom>
        </p:spPr>
      </p:pic>
    </p:spTree>
    <p:extLst>
      <p:ext uri="{BB962C8B-B14F-4D97-AF65-F5344CB8AC3E}">
        <p14:creationId xmlns:p14="http://schemas.microsoft.com/office/powerpoint/2010/main" val="317881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Floating point</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11" name="Picture 10">
            <a:extLst>
              <a:ext uri="{FF2B5EF4-FFF2-40B4-BE49-F238E27FC236}">
                <a16:creationId xmlns:a16="http://schemas.microsoft.com/office/drawing/2014/main" id="{CC35740F-BA5B-AA42-B257-83C969ACBAC8}"/>
              </a:ext>
            </a:extLst>
          </p:cNvPr>
          <p:cNvPicPr>
            <a:picLocks noChangeAspect="1"/>
          </p:cNvPicPr>
          <p:nvPr/>
        </p:nvPicPr>
        <p:blipFill>
          <a:blip r:embed="rId8"/>
          <a:stretch>
            <a:fillRect/>
          </a:stretch>
        </p:blipFill>
        <p:spPr>
          <a:xfrm>
            <a:off x="1281397" y="2048837"/>
            <a:ext cx="3208445" cy="3184723"/>
          </a:xfrm>
          <a:prstGeom prst="rect">
            <a:avLst/>
          </a:prstGeom>
        </p:spPr>
      </p:pic>
      <p:pic>
        <p:nvPicPr>
          <p:cNvPr id="13" name="Picture 12">
            <a:extLst>
              <a:ext uri="{FF2B5EF4-FFF2-40B4-BE49-F238E27FC236}">
                <a16:creationId xmlns:a16="http://schemas.microsoft.com/office/drawing/2014/main" id="{91FCFDE4-7BB1-B85E-8674-69CD6D6BF6B3}"/>
              </a:ext>
            </a:extLst>
          </p:cNvPr>
          <p:cNvPicPr>
            <a:picLocks noChangeAspect="1"/>
          </p:cNvPicPr>
          <p:nvPr/>
        </p:nvPicPr>
        <p:blipFill>
          <a:blip r:embed="rId9"/>
          <a:stretch>
            <a:fillRect/>
          </a:stretch>
        </p:blipFill>
        <p:spPr>
          <a:xfrm>
            <a:off x="4724117" y="2048836"/>
            <a:ext cx="7163084" cy="3184723"/>
          </a:xfrm>
          <a:prstGeom prst="rect">
            <a:avLst/>
          </a:prstGeom>
        </p:spPr>
      </p:pic>
    </p:spTree>
    <p:extLst>
      <p:ext uri="{BB962C8B-B14F-4D97-AF65-F5344CB8AC3E}">
        <p14:creationId xmlns:p14="http://schemas.microsoft.com/office/powerpoint/2010/main" val="343315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2079244"/>
          </a:xfrm>
        </p:spPr>
        <p:txBody>
          <a:bodyPr>
            <a:normAutofit/>
          </a:bodyPr>
          <a:lstStyle/>
          <a:p>
            <a:r>
              <a:rPr lang="en-US" dirty="0"/>
              <a:t>Team #1</a:t>
            </a:r>
          </a:p>
          <a:p>
            <a:r>
              <a:rPr lang="en-US" dirty="0"/>
              <a:t>Faculty of Engineering </a:t>
            </a:r>
          </a:p>
          <a:p>
            <a:r>
              <a:rPr lang="en-US" dirty="0"/>
              <a:t>Cmp2024</a:t>
            </a:r>
          </a:p>
          <a:p>
            <a:r>
              <a:rPr lang="en-US" dirty="0"/>
              <a:t>Delivered to TA Dina </a:t>
            </a:r>
            <a:r>
              <a:rPr lang="en-US" dirty="0" err="1"/>
              <a:t>Tantawy</a:t>
            </a:r>
            <a:r>
              <a:rPr lang="en-US" dirty="0"/>
              <a:t> and TA Amr Ahmed. </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3/1/2023</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Multipliers</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533900" cy="3381248"/>
          </a:xfrm>
        </p:spPr>
        <p:txBody>
          <a:bodyPr vert="horz" lIns="91440" tIns="45720" rIns="91440" bIns="45720" rtlCol="0" anchor="t">
            <a:normAutofit/>
          </a:bodyPr>
          <a:lstStyle/>
          <a:p>
            <a:r>
              <a:rPr lang="en-US" dirty="0"/>
              <a:t>We have implemented 6 types of multipliers which are </a:t>
            </a:r>
          </a:p>
          <a:p>
            <a:pPr marL="285750" indent="-285750">
              <a:buFont typeface="Arial" panose="020B0604020202020204" pitchFamily="34" charset="0"/>
              <a:buChar char="•"/>
            </a:pPr>
            <a:r>
              <a:rPr lang="en-US" dirty="0"/>
              <a:t>Verilog (‘*’) version of multiplier</a:t>
            </a:r>
          </a:p>
          <a:p>
            <a:pPr marL="285750" indent="-285750">
              <a:buFont typeface="Arial" panose="020B0604020202020204" pitchFamily="34" charset="0"/>
              <a:buChar char="•"/>
            </a:pPr>
            <a:r>
              <a:rPr lang="en-US" dirty="0"/>
              <a:t>Multiplier Tree (combinational)</a:t>
            </a:r>
          </a:p>
          <a:p>
            <a:pPr marL="285750" indent="-285750">
              <a:buFont typeface="Arial" panose="020B0604020202020204" pitchFamily="34" charset="0"/>
              <a:buChar char="•"/>
            </a:pPr>
            <a:r>
              <a:rPr lang="en-US" dirty="0"/>
              <a:t>Sequential Multiplier using shift &amp; accumulate</a:t>
            </a:r>
          </a:p>
          <a:p>
            <a:pPr marL="285750" indent="-285750">
              <a:buFont typeface="Arial" panose="020B0604020202020204" pitchFamily="34" charset="0"/>
              <a:buChar char="•"/>
            </a:pPr>
            <a:r>
              <a:rPr lang="en-US" dirty="0"/>
              <a:t>Booth Algorithm (Original algorithm as seen in right figure)</a:t>
            </a:r>
          </a:p>
          <a:p>
            <a:pPr marL="285750" indent="-285750">
              <a:buFont typeface="Arial" panose="020B0604020202020204" pitchFamily="34" charset="0"/>
              <a:buChar char="•"/>
            </a:pPr>
            <a:r>
              <a:rPr lang="en-US" dirty="0"/>
              <a:t>Radix-4 Booth Algorithm.</a:t>
            </a:r>
          </a:p>
          <a:p>
            <a:pPr marL="285750" indent="-285750">
              <a:buFont typeface="Arial" panose="020B0604020202020204" pitchFamily="34" charset="0"/>
              <a:buChar char="•"/>
            </a:pPr>
            <a:r>
              <a:rPr lang="en-US" dirty="0"/>
              <a:t>Floating point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723900" y="1717672"/>
            <a:ext cx="4526912" cy="865707"/>
          </a:xfrm>
        </p:spPr>
        <p:txBody>
          <a:bodyPr>
            <a:noAutofit/>
          </a:bodyPr>
          <a:lstStyle/>
          <a:p>
            <a:pPr marL="285750" indent="-285750">
              <a:buFont typeface="Arial" panose="020B0604020202020204" pitchFamily="34" charset="0"/>
              <a:buChar char="•"/>
            </a:pPr>
            <a:r>
              <a:rPr lang="en-US" sz="1600" dirty="0"/>
              <a:t>Sequential Multiplier using shift &amp; accumulate</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917116" y="2357037"/>
            <a:ext cx="3657600" cy="545881"/>
          </a:xfrm>
        </p:spPr>
        <p:txBody>
          <a:bodyPr vert="horz" lIns="91440" tIns="45720" rIns="91440" bIns="45720" rtlCol="0" anchor="t">
            <a:normAutofit/>
          </a:bodyPr>
          <a:lstStyle/>
          <a:p>
            <a:r>
              <a:rPr lang="en-US" dirty="0"/>
              <a:t>Mohammed Kamal</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Multiplier Tree</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a:normAutofit/>
          </a:bodyPr>
          <a:lstStyle/>
          <a:p>
            <a:r>
              <a:rPr lang="en-US" dirty="0"/>
              <a:t>Mohammed </a:t>
            </a:r>
            <a:r>
              <a:rPr lang="en-US" dirty="0" err="1"/>
              <a:t>Kotb</a:t>
            </a:r>
            <a:endParaRPr lang="en-US" dirty="0"/>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a:noAutofit/>
          </a:bodyPr>
          <a:lstStyle/>
          <a:p>
            <a:r>
              <a:rPr lang="en-US" dirty="0"/>
              <a:t>Radix 4 Booth </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22960"/>
          </a:xfrm>
        </p:spPr>
        <p:txBody>
          <a:bodyPr/>
          <a:lstStyle/>
          <a:p>
            <a:r>
              <a:rPr lang="en-US" dirty="0"/>
              <a:t>Abdelaziz Salah</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Floating point</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lstStyle/>
          <a:p>
            <a:r>
              <a:rPr lang="en-US" dirty="0"/>
              <a:t>Mohammed </a:t>
            </a:r>
            <a:r>
              <a:rPr lang="en-US" dirty="0" err="1"/>
              <a:t>Abdulhady</a:t>
            </a:r>
            <a:endParaRPr lang="en-US" dirty="0"/>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Booth</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a:lstStyle/>
          <a:p>
            <a:r>
              <a:rPr lang="en-US" dirty="0"/>
              <a:t>Abdelaziz Salah</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3/1/2023</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Work load</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1148EA86-56C8-74DB-7AC8-4333A2BC0977}"/>
              </a:ext>
            </a:extLst>
          </p:cNvPr>
          <p:cNvSpPr txBox="1"/>
          <p:nvPr/>
        </p:nvSpPr>
        <p:spPr>
          <a:xfrm>
            <a:off x="7569200" y="3059668"/>
            <a:ext cx="4965700" cy="369332"/>
          </a:xfrm>
          <a:prstGeom prst="rect">
            <a:avLst/>
          </a:prstGeom>
          <a:noFill/>
        </p:spPr>
        <p:txBody>
          <a:bodyPr wrap="square" rtlCol="0">
            <a:spAutoFit/>
          </a:bodyPr>
          <a:lstStyle/>
          <a:p>
            <a:r>
              <a:rPr lang="en-US" b="1" dirty="0"/>
              <a:t>The (*) multiplier</a:t>
            </a:r>
          </a:p>
        </p:txBody>
      </p:sp>
      <p:sp>
        <p:nvSpPr>
          <p:cNvPr id="32" name="TextBox 31">
            <a:extLst>
              <a:ext uri="{FF2B5EF4-FFF2-40B4-BE49-F238E27FC236}">
                <a16:creationId xmlns:a16="http://schemas.microsoft.com/office/drawing/2014/main" id="{36FB0DC4-17C8-1F0E-D9FC-0B039300E2F8}"/>
              </a:ext>
            </a:extLst>
          </p:cNvPr>
          <p:cNvSpPr txBox="1"/>
          <p:nvPr/>
        </p:nvSpPr>
        <p:spPr>
          <a:xfrm>
            <a:off x="6578600" y="3426936"/>
            <a:ext cx="4927600" cy="923330"/>
          </a:xfrm>
          <a:prstGeom prst="rect">
            <a:avLst/>
          </a:prstGeom>
          <a:noFill/>
        </p:spPr>
        <p:txBody>
          <a:bodyPr wrap="square" rtlCol="0">
            <a:spAutoFit/>
          </a:bodyPr>
          <a:lstStyle/>
          <a:p>
            <a:r>
              <a:rPr lang="en-US" dirty="0"/>
              <a:t>It has nothing to be done, it is already implemented via model sim itself with the most optimized way.</a:t>
            </a:r>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21B76195-F234-2407-7769-2AA260A9AF88}"/>
              </a:ext>
            </a:extLst>
          </p:cNvPr>
          <p:cNvSpPr txBox="1"/>
          <p:nvPr/>
        </p:nvSpPr>
        <p:spPr>
          <a:xfrm>
            <a:off x="5511800" y="292100"/>
            <a:ext cx="6362700" cy="6740307"/>
          </a:xfrm>
          <a:prstGeom prst="rect">
            <a:avLst/>
          </a:prstGeom>
          <a:noFill/>
        </p:spPr>
        <p:txBody>
          <a:bodyPr wrap="square" rtlCol="0">
            <a:spAutoFit/>
          </a:bodyPr>
          <a:lstStyle/>
          <a:p>
            <a:r>
              <a:rPr lang="en-US" b="1" dirty="0"/>
              <a:t>Booth multiplier</a:t>
            </a:r>
          </a:p>
          <a:p>
            <a:endParaRPr lang="en-US" b="1" dirty="0"/>
          </a:p>
          <a:p>
            <a:r>
              <a:rPr lang="en-US" dirty="0"/>
              <a:t>It is implemented according to the same algorithm which was provided in the flow chart, its idea depends on initializing an accumulator register (A) in the beginning of the process after that it add another bit called (q0) concatenating it with the multiplicand, and always check on the last bit of the multiplicand and q0, so we have 3 cases:</a:t>
            </a:r>
          </a:p>
          <a:p>
            <a:pPr marL="285750" indent="-285750">
              <a:buFont typeface="Arial" panose="020B0604020202020204" pitchFamily="34" charset="0"/>
              <a:buChar char="•"/>
            </a:pPr>
            <a:r>
              <a:rPr lang="en-US" dirty="0"/>
              <a:t> (q1q0 == 00 || q1q0 == 11) </a:t>
            </a:r>
          </a:p>
          <a:p>
            <a:pPr marL="742950" lvl="1" indent="-285750">
              <a:buFont typeface="Arial" panose="020B0604020202020204" pitchFamily="34" charset="0"/>
              <a:buChar char="•"/>
            </a:pPr>
            <a:r>
              <a:rPr lang="en-US" dirty="0"/>
              <a:t>In this case we just apply a shift arithmetic right to this concatenation (AQq0)</a:t>
            </a:r>
          </a:p>
          <a:p>
            <a:pPr marL="285750" indent="-285750">
              <a:buFont typeface="Arial" panose="020B0604020202020204" pitchFamily="34" charset="0"/>
              <a:buChar char="•"/>
            </a:pPr>
            <a:r>
              <a:rPr lang="en-US" dirty="0"/>
              <a:t>  (q1q0 == 01) </a:t>
            </a:r>
          </a:p>
          <a:p>
            <a:pPr marL="742950" lvl="1" indent="-285750">
              <a:buFont typeface="Arial" panose="020B0604020202020204" pitchFamily="34" charset="0"/>
              <a:buChar char="•"/>
            </a:pPr>
            <a:r>
              <a:rPr lang="en-US" dirty="0"/>
              <a:t>In this case we add the value of the multiplicand to the value in the accumulator</a:t>
            </a:r>
          </a:p>
          <a:p>
            <a:pPr marL="742950" lvl="1" indent="-285750">
              <a:buFont typeface="Arial" panose="020B0604020202020204" pitchFamily="34" charset="0"/>
              <a:buChar char="•"/>
            </a:pPr>
            <a:r>
              <a:rPr lang="en-US" dirty="0"/>
              <a:t>After that we apply a shift arithmetic right to this concatenation (AQq0)</a:t>
            </a:r>
          </a:p>
          <a:p>
            <a:pPr marL="285750" indent="-285750">
              <a:buFont typeface="Arial" panose="020B0604020202020204" pitchFamily="34" charset="0"/>
              <a:buChar char="•"/>
            </a:pPr>
            <a:r>
              <a:rPr lang="en-US" dirty="0"/>
              <a:t>  (q1q0 == 10) </a:t>
            </a:r>
          </a:p>
          <a:p>
            <a:pPr marL="742950" lvl="1" indent="-285750">
              <a:buFont typeface="Arial" panose="020B0604020202020204" pitchFamily="34" charset="0"/>
              <a:buChar char="•"/>
            </a:pPr>
            <a:r>
              <a:rPr lang="en-US" dirty="0"/>
              <a:t>In this case we subtract the value of the multiplicand to the value in the accumulator</a:t>
            </a:r>
          </a:p>
          <a:p>
            <a:pPr marL="742950" lvl="1" indent="-285750">
              <a:buFont typeface="Arial" panose="020B0604020202020204" pitchFamily="34" charset="0"/>
              <a:buChar char="•"/>
            </a:pPr>
            <a:r>
              <a:rPr lang="en-US" dirty="0"/>
              <a:t>After that we apply a shift arithmetic right to this concatenation (AQq0)</a:t>
            </a:r>
          </a:p>
          <a:p>
            <a:pPr marL="285750" indent="-285750">
              <a:buFont typeface="Arial" panose="020B0604020202020204" pitchFamily="34" charset="0"/>
              <a:buChar char="•"/>
            </a:pPr>
            <a:r>
              <a:rPr lang="en-US" dirty="0"/>
              <a:t>At the end we just get the result from the value stored in</a:t>
            </a:r>
          </a:p>
          <a:p>
            <a:r>
              <a:rPr lang="en-US" dirty="0"/>
              <a:t>			(AQ). </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66505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8FC91036-79C9-4F7F-2E82-FC9E93D76878}"/>
              </a:ext>
            </a:extLst>
          </p:cNvPr>
          <p:cNvSpPr txBox="1"/>
          <p:nvPr/>
        </p:nvSpPr>
        <p:spPr>
          <a:xfrm>
            <a:off x="5067300" y="292100"/>
            <a:ext cx="6807200" cy="5355312"/>
          </a:xfrm>
          <a:prstGeom prst="rect">
            <a:avLst/>
          </a:prstGeom>
          <a:noFill/>
        </p:spPr>
        <p:txBody>
          <a:bodyPr wrap="square" rtlCol="0">
            <a:spAutoFit/>
          </a:bodyPr>
          <a:lstStyle/>
          <a:p>
            <a:r>
              <a:rPr lang="en-US" b="1" dirty="0"/>
              <a:t>Radix 4 Booth multiplier</a:t>
            </a:r>
          </a:p>
          <a:p>
            <a:r>
              <a:rPr lang="en-US" dirty="0"/>
              <a:t>It is an enhanced way to apply the booth algorithm,</a:t>
            </a:r>
          </a:p>
          <a:p>
            <a:r>
              <a:rPr lang="en-US" dirty="0"/>
              <a:t>It depends on the idea that we have to divide the multiplication process on steps by decoding the operations first after that we apply simple operations according to the values we have fetched. </a:t>
            </a:r>
          </a:p>
          <a:p>
            <a:r>
              <a:rPr lang="en-US" dirty="0"/>
              <a:t>We follow this algorithm:</a:t>
            </a:r>
          </a:p>
          <a:p>
            <a:pPr marL="285750" indent="-285750">
              <a:buFont typeface="Arial" panose="020B0604020202020204" pitchFamily="34" charset="0"/>
              <a:buChar char="•"/>
            </a:pPr>
            <a:r>
              <a:rPr lang="en-US" dirty="0"/>
              <a:t>Since we have 32 bits multiplier so we will need a 16 bits register to store the operations. </a:t>
            </a:r>
          </a:p>
          <a:p>
            <a:pPr marL="285750" indent="-285750">
              <a:buFont typeface="Arial" panose="020B0604020202020204" pitchFamily="34" charset="0"/>
              <a:buChar char="•"/>
            </a:pPr>
            <a:r>
              <a:rPr lang="en-US" dirty="0"/>
              <a:t>We start from bit number 0 and build a mask from 3 bits and check on the left bit and right bit, and depending on their values we take an operation from the operations table which is shown on the left.</a:t>
            </a:r>
          </a:p>
          <a:p>
            <a:pPr marL="285750" indent="-285750">
              <a:buFont typeface="Arial" panose="020B0604020202020204" pitchFamily="34" charset="0"/>
              <a:buChar char="•"/>
            </a:pPr>
            <a:r>
              <a:rPr lang="en-US" dirty="0"/>
              <a:t>After that we apply these operations on the multiplier value and for each operation we shift left by 2</a:t>
            </a:r>
          </a:p>
          <a:p>
            <a:pPr marL="285750" indent="-285750">
              <a:buFont typeface="Arial" panose="020B0604020202020204" pitchFamily="34" charset="0"/>
              <a:buChar char="•"/>
            </a:pPr>
            <a:r>
              <a:rPr lang="en-US" dirty="0"/>
              <a:t>After that we just add all the results together to be able to get the final answer.</a:t>
            </a:r>
          </a:p>
          <a:p>
            <a:r>
              <a:rPr lang="en-US" dirty="0"/>
              <a:t>	</a:t>
            </a:r>
          </a:p>
          <a:p>
            <a:pPr marL="742950" lvl="1" indent="-285750">
              <a:buFont typeface="Arial" panose="020B0604020202020204" pitchFamily="34" charset="0"/>
              <a:buChar char="•"/>
            </a:pPr>
            <a:endParaRPr lang="en-US" dirty="0"/>
          </a:p>
        </p:txBody>
      </p:sp>
      <p:graphicFrame>
        <p:nvGraphicFramePr>
          <p:cNvPr id="35" name="Table 35">
            <a:extLst>
              <a:ext uri="{FF2B5EF4-FFF2-40B4-BE49-F238E27FC236}">
                <a16:creationId xmlns:a16="http://schemas.microsoft.com/office/drawing/2014/main" id="{DF999F73-8359-2D59-3986-2532EDD7580F}"/>
              </a:ext>
            </a:extLst>
          </p:cNvPr>
          <p:cNvGraphicFramePr>
            <a:graphicFrameLocks noGrp="1"/>
          </p:cNvGraphicFramePr>
          <p:nvPr>
            <p:extLst>
              <p:ext uri="{D42A27DB-BD31-4B8C-83A1-F6EECF244321}">
                <p14:modId xmlns:p14="http://schemas.microsoft.com/office/powerpoint/2010/main" val="3553676172"/>
              </p:ext>
            </p:extLst>
          </p:nvPr>
        </p:nvGraphicFramePr>
        <p:xfrm>
          <a:off x="0" y="1"/>
          <a:ext cx="4965700" cy="6959601"/>
        </p:xfrm>
        <a:graphic>
          <a:graphicData uri="http://schemas.openxmlformats.org/drawingml/2006/table">
            <a:tbl>
              <a:tblPr firstRow="1" bandRow="1">
                <a:tableStyleId>{5C22544A-7EE6-4342-B048-85BDC9FD1C3A}</a:tableStyleId>
              </a:tblPr>
              <a:tblGrid>
                <a:gridCol w="1689100">
                  <a:extLst>
                    <a:ext uri="{9D8B030D-6E8A-4147-A177-3AD203B41FA5}">
                      <a16:colId xmlns:a16="http://schemas.microsoft.com/office/drawing/2014/main" val="666703963"/>
                    </a:ext>
                  </a:extLst>
                </a:gridCol>
                <a:gridCol w="3276600">
                  <a:extLst>
                    <a:ext uri="{9D8B030D-6E8A-4147-A177-3AD203B41FA5}">
                      <a16:colId xmlns:a16="http://schemas.microsoft.com/office/drawing/2014/main" val="3519453020"/>
                    </a:ext>
                  </a:extLst>
                </a:gridCol>
              </a:tblGrid>
              <a:tr h="773289">
                <a:tc>
                  <a:txBody>
                    <a:bodyPr/>
                    <a:lstStyle/>
                    <a:p>
                      <a:pPr algn="ctr">
                        <a:lnSpc>
                          <a:spcPct val="200000"/>
                        </a:lnSpc>
                      </a:pPr>
                      <a:r>
                        <a:rPr lang="en-US" dirty="0"/>
                        <a:t>The code</a:t>
                      </a:r>
                    </a:p>
                  </a:txBody>
                  <a:tcPr/>
                </a:tc>
                <a:tc>
                  <a:txBody>
                    <a:bodyPr/>
                    <a:lstStyle/>
                    <a:p>
                      <a:pPr marL="0" indent="0" algn="ctr">
                        <a:lnSpc>
                          <a:spcPct val="200000"/>
                        </a:lnSpc>
                        <a:buFont typeface="+mj-lt"/>
                        <a:buNone/>
                      </a:pPr>
                      <a:r>
                        <a:rPr lang="en-US" dirty="0"/>
                        <a:t>The operation</a:t>
                      </a:r>
                    </a:p>
                  </a:txBody>
                  <a:tcPr/>
                </a:tc>
                <a:extLst>
                  <a:ext uri="{0D108BD9-81ED-4DB2-BD59-A6C34878D82A}">
                    <a16:rowId xmlns:a16="http://schemas.microsoft.com/office/drawing/2014/main" val="907818775"/>
                  </a:ext>
                </a:extLst>
              </a:tr>
              <a:tr h="773289">
                <a:tc>
                  <a:txBody>
                    <a:bodyPr/>
                    <a:lstStyle/>
                    <a:p>
                      <a:pPr algn="ctr">
                        <a:lnSpc>
                          <a:spcPct val="200000"/>
                        </a:lnSpc>
                      </a:pPr>
                      <a:r>
                        <a:rPr lang="en-US" dirty="0"/>
                        <a:t>000</a:t>
                      </a:r>
                    </a:p>
                  </a:txBody>
                  <a:tcPr/>
                </a:tc>
                <a:tc>
                  <a:txBody>
                    <a:bodyPr/>
                    <a:lstStyle/>
                    <a:p>
                      <a:pPr algn="ctr">
                        <a:lnSpc>
                          <a:spcPct val="200000"/>
                        </a:lnSpc>
                      </a:pPr>
                      <a:r>
                        <a:rPr lang="en-US" dirty="0"/>
                        <a:t>Multiply by 0</a:t>
                      </a:r>
                    </a:p>
                  </a:txBody>
                  <a:tcPr/>
                </a:tc>
                <a:extLst>
                  <a:ext uri="{0D108BD9-81ED-4DB2-BD59-A6C34878D82A}">
                    <a16:rowId xmlns:a16="http://schemas.microsoft.com/office/drawing/2014/main" val="1645121141"/>
                  </a:ext>
                </a:extLst>
              </a:tr>
              <a:tr h="773289">
                <a:tc>
                  <a:txBody>
                    <a:bodyPr/>
                    <a:lstStyle/>
                    <a:p>
                      <a:pPr algn="ctr">
                        <a:lnSpc>
                          <a:spcPct val="200000"/>
                        </a:lnSpc>
                      </a:pPr>
                      <a:r>
                        <a:rPr lang="en-US" dirty="0"/>
                        <a:t>111</a:t>
                      </a:r>
                    </a:p>
                  </a:txBody>
                  <a:tcPr/>
                </a:tc>
                <a:tc>
                  <a:txBody>
                    <a:bodyPr/>
                    <a:lstStyle/>
                    <a:p>
                      <a:pPr algn="ctr">
                        <a:lnSpc>
                          <a:spcPct val="200000"/>
                        </a:lnSpc>
                      </a:pPr>
                      <a:r>
                        <a:rPr lang="en-US" dirty="0"/>
                        <a:t>Multiply by 0</a:t>
                      </a:r>
                    </a:p>
                  </a:txBody>
                  <a:tcPr/>
                </a:tc>
                <a:extLst>
                  <a:ext uri="{0D108BD9-81ED-4DB2-BD59-A6C34878D82A}">
                    <a16:rowId xmlns:a16="http://schemas.microsoft.com/office/drawing/2014/main" val="3708608839"/>
                  </a:ext>
                </a:extLst>
              </a:tr>
              <a:tr h="773289">
                <a:tc>
                  <a:txBody>
                    <a:bodyPr/>
                    <a:lstStyle/>
                    <a:p>
                      <a:pPr algn="ctr">
                        <a:lnSpc>
                          <a:spcPct val="200000"/>
                        </a:lnSpc>
                      </a:pPr>
                      <a:r>
                        <a:rPr lang="en-US" dirty="0"/>
                        <a:t>001</a:t>
                      </a:r>
                    </a:p>
                  </a:txBody>
                  <a:tcPr/>
                </a:tc>
                <a:tc>
                  <a:txBody>
                    <a:bodyPr/>
                    <a:lstStyle/>
                    <a:p>
                      <a:pPr algn="ctr">
                        <a:lnSpc>
                          <a:spcPct val="200000"/>
                        </a:lnSpc>
                      </a:pPr>
                      <a:r>
                        <a:rPr lang="en-US" dirty="0"/>
                        <a:t>Multiply by 1</a:t>
                      </a:r>
                    </a:p>
                  </a:txBody>
                  <a:tcPr/>
                </a:tc>
                <a:extLst>
                  <a:ext uri="{0D108BD9-81ED-4DB2-BD59-A6C34878D82A}">
                    <a16:rowId xmlns:a16="http://schemas.microsoft.com/office/drawing/2014/main" val="1031060599"/>
                  </a:ext>
                </a:extLst>
              </a:tr>
              <a:tr h="773289">
                <a:tc>
                  <a:txBody>
                    <a:bodyPr/>
                    <a:lstStyle/>
                    <a:p>
                      <a:pPr algn="ctr">
                        <a:lnSpc>
                          <a:spcPct val="200000"/>
                        </a:lnSpc>
                      </a:pPr>
                      <a:r>
                        <a:rPr lang="en-US" dirty="0"/>
                        <a:t>010</a:t>
                      </a:r>
                    </a:p>
                  </a:txBody>
                  <a:tcPr/>
                </a:tc>
                <a:tc>
                  <a:txBody>
                    <a:bodyPr/>
                    <a:lstStyle/>
                    <a:p>
                      <a:pPr algn="ctr">
                        <a:lnSpc>
                          <a:spcPct val="200000"/>
                        </a:lnSpc>
                      </a:pPr>
                      <a:r>
                        <a:rPr lang="en-US" dirty="0"/>
                        <a:t>Multiply by 1</a:t>
                      </a:r>
                    </a:p>
                  </a:txBody>
                  <a:tcPr/>
                </a:tc>
                <a:extLst>
                  <a:ext uri="{0D108BD9-81ED-4DB2-BD59-A6C34878D82A}">
                    <a16:rowId xmlns:a16="http://schemas.microsoft.com/office/drawing/2014/main" val="3341573056"/>
                  </a:ext>
                </a:extLst>
              </a:tr>
              <a:tr h="773289">
                <a:tc>
                  <a:txBody>
                    <a:bodyPr/>
                    <a:lstStyle/>
                    <a:p>
                      <a:pPr algn="ctr">
                        <a:lnSpc>
                          <a:spcPct val="200000"/>
                        </a:lnSpc>
                      </a:pPr>
                      <a:r>
                        <a:rPr lang="en-US" dirty="0"/>
                        <a:t>011</a:t>
                      </a:r>
                    </a:p>
                  </a:txBody>
                  <a:tcPr/>
                </a:tc>
                <a:tc>
                  <a:txBody>
                    <a:bodyPr/>
                    <a:lstStyle/>
                    <a:p>
                      <a:pPr algn="ctr">
                        <a:lnSpc>
                          <a:spcPct val="200000"/>
                        </a:lnSpc>
                      </a:pPr>
                      <a:r>
                        <a:rPr lang="en-US" dirty="0"/>
                        <a:t>Multiply by 2</a:t>
                      </a:r>
                    </a:p>
                  </a:txBody>
                  <a:tcPr/>
                </a:tc>
                <a:extLst>
                  <a:ext uri="{0D108BD9-81ED-4DB2-BD59-A6C34878D82A}">
                    <a16:rowId xmlns:a16="http://schemas.microsoft.com/office/drawing/2014/main" val="2855986258"/>
                  </a:ext>
                </a:extLst>
              </a:tr>
              <a:tr h="773289">
                <a:tc>
                  <a:txBody>
                    <a:bodyPr/>
                    <a:lstStyle/>
                    <a:p>
                      <a:pPr algn="ctr">
                        <a:lnSpc>
                          <a:spcPct val="200000"/>
                        </a:lnSpc>
                      </a:pPr>
                      <a:r>
                        <a:rPr lang="en-US" dirty="0"/>
                        <a:t>100</a:t>
                      </a:r>
                    </a:p>
                  </a:txBody>
                  <a:tcPr/>
                </a:tc>
                <a:tc>
                  <a:txBody>
                    <a:bodyPr/>
                    <a:lstStyle/>
                    <a:p>
                      <a:pPr algn="ctr">
                        <a:lnSpc>
                          <a:spcPct val="200000"/>
                        </a:lnSpc>
                      </a:pPr>
                      <a:r>
                        <a:rPr lang="en-US" dirty="0"/>
                        <a:t>Multiply by -2</a:t>
                      </a:r>
                    </a:p>
                  </a:txBody>
                  <a:tcPr/>
                </a:tc>
                <a:extLst>
                  <a:ext uri="{0D108BD9-81ED-4DB2-BD59-A6C34878D82A}">
                    <a16:rowId xmlns:a16="http://schemas.microsoft.com/office/drawing/2014/main" val="4281279305"/>
                  </a:ext>
                </a:extLst>
              </a:tr>
              <a:tr h="773289">
                <a:tc>
                  <a:txBody>
                    <a:bodyPr/>
                    <a:lstStyle/>
                    <a:p>
                      <a:pPr algn="ctr">
                        <a:lnSpc>
                          <a:spcPct val="200000"/>
                        </a:lnSpc>
                      </a:pPr>
                      <a:r>
                        <a:rPr lang="en-US" dirty="0"/>
                        <a:t>101</a:t>
                      </a:r>
                    </a:p>
                  </a:txBody>
                  <a:tcPr/>
                </a:tc>
                <a:tc>
                  <a:txBody>
                    <a:bodyPr/>
                    <a:lstStyle/>
                    <a:p>
                      <a:pPr algn="ctr">
                        <a:lnSpc>
                          <a:spcPct val="200000"/>
                        </a:lnSpc>
                      </a:pPr>
                      <a:r>
                        <a:rPr lang="en-US" dirty="0"/>
                        <a:t>Multiply by -1</a:t>
                      </a:r>
                    </a:p>
                  </a:txBody>
                  <a:tcPr/>
                </a:tc>
                <a:extLst>
                  <a:ext uri="{0D108BD9-81ED-4DB2-BD59-A6C34878D82A}">
                    <a16:rowId xmlns:a16="http://schemas.microsoft.com/office/drawing/2014/main" val="3802728981"/>
                  </a:ext>
                </a:extLst>
              </a:tr>
              <a:tr h="773289">
                <a:tc>
                  <a:txBody>
                    <a:bodyPr/>
                    <a:lstStyle/>
                    <a:p>
                      <a:pPr algn="ctr">
                        <a:lnSpc>
                          <a:spcPct val="200000"/>
                        </a:lnSpc>
                      </a:pPr>
                      <a:r>
                        <a:rPr lang="en-US" dirty="0"/>
                        <a:t>110</a:t>
                      </a:r>
                    </a:p>
                  </a:txBody>
                  <a:tcPr/>
                </a:tc>
                <a:tc>
                  <a:txBody>
                    <a:bodyPr/>
                    <a:lstStyle/>
                    <a:p>
                      <a:pPr algn="ctr">
                        <a:lnSpc>
                          <a:spcPct val="200000"/>
                        </a:lnSpc>
                      </a:pPr>
                      <a:r>
                        <a:rPr lang="en-US" dirty="0"/>
                        <a:t>Multiply by -1</a:t>
                      </a:r>
                    </a:p>
                  </a:txBody>
                  <a:tcPr/>
                </a:tc>
                <a:extLst>
                  <a:ext uri="{0D108BD9-81ED-4DB2-BD59-A6C34878D82A}">
                    <a16:rowId xmlns:a16="http://schemas.microsoft.com/office/drawing/2014/main" val="3848451640"/>
                  </a:ext>
                </a:extLst>
              </a:tr>
            </a:tbl>
          </a:graphicData>
        </a:graphic>
      </p:graphicFrame>
    </p:spTree>
    <p:extLst>
      <p:ext uri="{BB962C8B-B14F-4D97-AF65-F5344CB8AC3E}">
        <p14:creationId xmlns:p14="http://schemas.microsoft.com/office/powerpoint/2010/main" val="419860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0958B04F-3433-F182-5D52-505929FFED89}"/>
              </a:ext>
            </a:extLst>
          </p:cNvPr>
          <p:cNvSpPr txBox="1"/>
          <p:nvPr/>
        </p:nvSpPr>
        <p:spPr>
          <a:xfrm>
            <a:off x="5674701" y="627018"/>
            <a:ext cx="6362700" cy="369332"/>
          </a:xfrm>
          <a:prstGeom prst="rect">
            <a:avLst/>
          </a:prstGeom>
          <a:noFill/>
        </p:spPr>
        <p:txBody>
          <a:bodyPr wrap="square" rtlCol="0">
            <a:spAutoFit/>
          </a:bodyPr>
          <a:lstStyle/>
          <a:p>
            <a:r>
              <a:rPr lang="en-US" b="1" dirty="0"/>
              <a:t>Sequential Multiplier</a:t>
            </a:r>
          </a:p>
        </p:txBody>
      </p:sp>
      <p:pic>
        <p:nvPicPr>
          <p:cNvPr id="32" name="Picture 31">
            <a:extLst>
              <a:ext uri="{FF2B5EF4-FFF2-40B4-BE49-F238E27FC236}">
                <a16:creationId xmlns:a16="http://schemas.microsoft.com/office/drawing/2014/main" id="{9557E6A9-F49E-3A05-1F1B-64B096AB8977}"/>
              </a:ext>
            </a:extLst>
          </p:cNvPr>
          <p:cNvPicPr>
            <a:picLocks noChangeAspect="1"/>
          </p:cNvPicPr>
          <p:nvPr/>
        </p:nvPicPr>
        <p:blipFill>
          <a:blip r:embed="rId3"/>
          <a:stretch>
            <a:fillRect/>
          </a:stretch>
        </p:blipFill>
        <p:spPr>
          <a:xfrm>
            <a:off x="5323499" y="1047150"/>
            <a:ext cx="5954102" cy="3587834"/>
          </a:xfrm>
          <a:prstGeom prst="rect">
            <a:avLst/>
          </a:prstGeom>
        </p:spPr>
      </p:pic>
      <p:sp>
        <p:nvSpPr>
          <p:cNvPr id="36" name="TextBox 35">
            <a:extLst>
              <a:ext uri="{FF2B5EF4-FFF2-40B4-BE49-F238E27FC236}">
                <a16:creationId xmlns:a16="http://schemas.microsoft.com/office/drawing/2014/main" id="{5451A330-EB89-265F-DDCF-EEC9DA2D527D}"/>
              </a:ext>
            </a:extLst>
          </p:cNvPr>
          <p:cNvSpPr txBox="1"/>
          <p:nvPr/>
        </p:nvSpPr>
        <p:spPr>
          <a:xfrm>
            <a:off x="5853600" y="4851400"/>
            <a:ext cx="5589101" cy="1477328"/>
          </a:xfrm>
          <a:prstGeom prst="rect">
            <a:avLst/>
          </a:prstGeom>
          <a:noFill/>
        </p:spPr>
        <p:txBody>
          <a:bodyPr wrap="square" rtlCol="0">
            <a:spAutoFit/>
          </a:bodyPr>
          <a:lstStyle/>
          <a:p>
            <a:r>
              <a:rPr lang="en-US" dirty="0"/>
              <a:t>Sequential Multiplier is an old method to multiply two binary numbers. But it is also relevant in many architecture and it is the base of many newly developed multiplication techniques. The multiplication between </a:t>
            </a:r>
            <a:r>
              <a:rPr lang="en-US" i="1" dirty="0"/>
              <a:t>a</a:t>
            </a:r>
            <a:r>
              <a:rPr lang="en-US" dirty="0"/>
              <a:t> and </a:t>
            </a:r>
            <a:r>
              <a:rPr lang="en-US" i="1" dirty="0"/>
              <a:t>b</a:t>
            </a:r>
            <a:r>
              <a:rPr lang="en-US" dirty="0"/>
              <a:t> is shown below. </a:t>
            </a:r>
          </a:p>
        </p:txBody>
      </p:sp>
    </p:spTree>
    <p:extLst>
      <p:ext uri="{BB962C8B-B14F-4D97-AF65-F5344CB8AC3E}">
        <p14:creationId xmlns:p14="http://schemas.microsoft.com/office/powerpoint/2010/main" val="303414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B834B8EB-08E3-A9A5-FFF2-45C0CBBC17A4}"/>
              </a:ext>
            </a:extLst>
          </p:cNvPr>
          <p:cNvSpPr txBox="1"/>
          <p:nvPr/>
        </p:nvSpPr>
        <p:spPr>
          <a:xfrm>
            <a:off x="5613400" y="117693"/>
            <a:ext cx="6362700" cy="6740307"/>
          </a:xfrm>
          <a:prstGeom prst="rect">
            <a:avLst/>
          </a:prstGeom>
          <a:noFill/>
        </p:spPr>
        <p:txBody>
          <a:bodyPr wrap="square" rtlCol="0">
            <a:spAutoFit/>
          </a:bodyPr>
          <a:lstStyle/>
          <a:p>
            <a:endParaRPr lang="en-US" b="1" dirty="0"/>
          </a:p>
          <a:p>
            <a:r>
              <a:rPr lang="en-US" b="1" dirty="0"/>
              <a:t>Booth multiplier</a:t>
            </a:r>
          </a:p>
          <a:p>
            <a:r>
              <a:rPr lang="en-US" dirty="0"/>
              <a:t>It is implemented according to the same algorithm which was provided in the flow chart, its idea depends on initializing an accumulator register (A) in the beginning of the process after that it add another bit called (q0) concatenating it with the multiplicand, and always check on the last bit of the multiplicand and q0, so we have 3 cases:</a:t>
            </a:r>
          </a:p>
          <a:p>
            <a:pPr marL="285750" indent="-285750">
              <a:buFont typeface="Arial" panose="020B0604020202020204" pitchFamily="34" charset="0"/>
              <a:buChar char="•"/>
            </a:pPr>
            <a:r>
              <a:rPr lang="en-US" dirty="0"/>
              <a:t> (q1q0 == 00 || q1q0 == 11) </a:t>
            </a:r>
          </a:p>
          <a:p>
            <a:pPr marL="742950" lvl="1" indent="-285750">
              <a:buFont typeface="Arial" panose="020B0604020202020204" pitchFamily="34" charset="0"/>
              <a:buChar char="•"/>
            </a:pPr>
            <a:r>
              <a:rPr lang="en-US" dirty="0"/>
              <a:t>In this case we just apply a shift arithmetic right to this concatenation (AQq0)</a:t>
            </a:r>
          </a:p>
          <a:p>
            <a:pPr marL="285750" indent="-285750">
              <a:buFont typeface="Arial" panose="020B0604020202020204" pitchFamily="34" charset="0"/>
              <a:buChar char="•"/>
            </a:pPr>
            <a:r>
              <a:rPr lang="en-US" dirty="0"/>
              <a:t>  (q1q0 == 01) </a:t>
            </a:r>
          </a:p>
          <a:p>
            <a:pPr marL="742950" lvl="1" indent="-285750">
              <a:buFont typeface="Arial" panose="020B0604020202020204" pitchFamily="34" charset="0"/>
              <a:buChar char="•"/>
            </a:pPr>
            <a:r>
              <a:rPr lang="en-US" dirty="0"/>
              <a:t>In this case we add the value of the multiplicand to the value in the accumulator</a:t>
            </a:r>
          </a:p>
          <a:p>
            <a:pPr marL="742950" lvl="1" indent="-285750">
              <a:buFont typeface="Arial" panose="020B0604020202020204" pitchFamily="34" charset="0"/>
              <a:buChar char="•"/>
            </a:pPr>
            <a:r>
              <a:rPr lang="en-US" dirty="0"/>
              <a:t>After that we apply a shift arithmetic right to this concatenation (AQq0)</a:t>
            </a:r>
          </a:p>
          <a:p>
            <a:pPr marL="285750" indent="-285750">
              <a:buFont typeface="Arial" panose="020B0604020202020204" pitchFamily="34" charset="0"/>
              <a:buChar char="•"/>
            </a:pPr>
            <a:r>
              <a:rPr lang="en-US" dirty="0"/>
              <a:t>  (q1q0 == 10) </a:t>
            </a:r>
          </a:p>
          <a:p>
            <a:pPr marL="742950" lvl="1" indent="-285750">
              <a:buFont typeface="Arial" panose="020B0604020202020204" pitchFamily="34" charset="0"/>
              <a:buChar char="•"/>
            </a:pPr>
            <a:r>
              <a:rPr lang="en-US" dirty="0"/>
              <a:t>In this case we subtract the value of the multiplicand to the value in the accumulator</a:t>
            </a:r>
          </a:p>
          <a:p>
            <a:pPr marL="742950" lvl="1" indent="-285750">
              <a:buFont typeface="Arial" panose="020B0604020202020204" pitchFamily="34" charset="0"/>
              <a:buChar char="•"/>
            </a:pPr>
            <a:r>
              <a:rPr lang="en-US" dirty="0"/>
              <a:t>After that we apply a shift arithmetic right to this concatenation (AQq0)</a:t>
            </a:r>
          </a:p>
          <a:p>
            <a:pPr marL="285750" indent="-285750">
              <a:buFont typeface="Arial" panose="020B0604020202020204" pitchFamily="34" charset="0"/>
              <a:buChar char="•"/>
            </a:pPr>
            <a:r>
              <a:rPr lang="en-US" dirty="0"/>
              <a:t>At the end we just get the result from the value stored in</a:t>
            </a:r>
          </a:p>
          <a:p>
            <a:r>
              <a:rPr lang="en-US" dirty="0"/>
              <a:t>			(AQ). </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96466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B834B8EB-08E3-A9A5-FFF2-45C0CBBC17A4}"/>
              </a:ext>
            </a:extLst>
          </p:cNvPr>
          <p:cNvSpPr txBox="1"/>
          <p:nvPr/>
        </p:nvSpPr>
        <p:spPr>
          <a:xfrm>
            <a:off x="5613400" y="117693"/>
            <a:ext cx="6362700" cy="3970318"/>
          </a:xfrm>
          <a:prstGeom prst="rect">
            <a:avLst/>
          </a:prstGeom>
          <a:noFill/>
        </p:spPr>
        <p:txBody>
          <a:bodyPr wrap="square" rtlCol="0">
            <a:spAutoFit/>
          </a:bodyPr>
          <a:lstStyle/>
          <a:p>
            <a:r>
              <a:rPr lang="en-US" b="1" dirty="0"/>
              <a:t>Floating Point Multiplier</a:t>
            </a:r>
          </a:p>
          <a:p>
            <a:r>
              <a:rPr lang="en-US" dirty="0"/>
              <a:t>In order to handle special cases (</a:t>
            </a:r>
            <a:r>
              <a:rPr lang="en-US" dirty="0" err="1"/>
              <a:t>i.e</a:t>
            </a:r>
            <a:r>
              <a:rPr lang="en-US" dirty="0"/>
              <a:t>: multiplication by </a:t>
            </a:r>
            <a:r>
              <a:rPr lang="en-US" dirty="0" err="1"/>
              <a:t>NaN</a:t>
            </a:r>
            <a:r>
              <a:rPr lang="en-US" dirty="0"/>
              <a:t>, inf, </a:t>
            </a:r>
            <a:r>
              <a:rPr lang="en-US" dirty="0" err="1"/>
              <a:t>etc</a:t>
            </a:r>
            <a:r>
              <a:rPr lang="en-US" dirty="0"/>
              <a:t>), the </a:t>
            </a:r>
            <a:r>
              <a:rPr lang="en-US" dirty="0" err="1"/>
              <a:t>n_case</a:t>
            </a:r>
            <a:r>
              <a:rPr lang="en-US" dirty="0"/>
              <a:t> block will check for special and inputs and overwrite the output to the proper </a:t>
            </a:r>
            <a:r>
              <a:rPr lang="en-US" dirty="0" err="1"/>
              <a:t>output.If</a:t>
            </a:r>
            <a:r>
              <a:rPr lang="en-US" dirty="0"/>
              <a:t> inputs are the not special, the output will be selected from the main floating multiplication </a:t>
            </a:r>
            <a:r>
              <a:rPr lang="en-US" dirty="0" err="1"/>
              <a:t>unit.Preprocessing</a:t>
            </a:r>
            <a:r>
              <a:rPr lang="en-US" dirty="0"/>
              <a:t>: - If one input is subnormal it will be normalized this is handled by a shifter an zero counter.- Each mantissa will have its implicit bit </a:t>
            </a:r>
            <a:r>
              <a:rPr lang="en-US" dirty="0" err="1"/>
              <a:t>added.Multiplication</a:t>
            </a:r>
            <a:r>
              <a:rPr lang="en-US" dirty="0"/>
              <a:t> stage:- each mantissa including implicit bit is multiplied together (using booth)Output stage:- calculate resulting mantissa- calculate resulting exponent (addition of both exponents without their offset)- output flags (overflow, underflow)- select between regular and special case outputs</a:t>
            </a:r>
          </a:p>
        </p:txBody>
      </p:sp>
      <p:pic>
        <p:nvPicPr>
          <p:cNvPr id="5" name="Picture 4">
            <a:extLst>
              <a:ext uri="{FF2B5EF4-FFF2-40B4-BE49-F238E27FC236}">
                <a16:creationId xmlns:a16="http://schemas.microsoft.com/office/drawing/2014/main" id="{31CF8B48-0B3A-9256-DF27-EFD31FB2E067}"/>
              </a:ext>
            </a:extLst>
          </p:cNvPr>
          <p:cNvPicPr>
            <a:picLocks noChangeAspect="1"/>
          </p:cNvPicPr>
          <p:nvPr/>
        </p:nvPicPr>
        <p:blipFill>
          <a:blip r:embed="rId3"/>
          <a:stretch>
            <a:fillRect/>
          </a:stretch>
        </p:blipFill>
        <p:spPr>
          <a:xfrm>
            <a:off x="6814118" y="4088011"/>
            <a:ext cx="3961264" cy="2629953"/>
          </a:xfrm>
          <a:prstGeom prst="rect">
            <a:avLst/>
          </a:prstGeom>
        </p:spPr>
      </p:pic>
    </p:spTree>
    <p:extLst>
      <p:ext uri="{BB962C8B-B14F-4D97-AF65-F5344CB8AC3E}">
        <p14:creationId xmlns:p14="http://schemas.microsoft.com/office/powerpoint/2010/main" val="546291283"/>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B8EAB12F896A4898206371FA75F686" ma:contentTypeVersion="2" ma:contentTypeDescription="Create a new document." ma:contentTypeScope="" ma:versionID="9c29f8974cdeb2a255544c86b56f0905">
  <xsd:schema xmlns:xsd="http://www.w3.org/2001/XMLSchema" xmlns:xs="http://www.w3.org/2001/XMLSchema" xmlns:p="http://schemas.microsoft.com/office/2006/metadata/properties" xmlns:ns3="3a9a5d19-2feb-4da5-bafe-bd2aa074ff95" targetNamespace="http://schemas.microsoft.com/office/2006/metadata/properties" ma:root="true" ma:fieldsID="a585fd9ee01bcd89c27a5315432373d6" ns3:_="">
    <xsd:import namespace="3a9a5d19-2feb-4da5-bafe-bd2aa074ff9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a5d19-2feb-4da5-bafe-bd2aa074f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3a9a5d19-2feb-4da5-bafe-bd2aa074ff95"/>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8E0217CF-DCE4-4C30-B9D1-8F79F39684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a5d19-2feb-4da5-bafe-bd2aa074ff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{B6816285-B7C9-409D-8328-531F926B8EFA}tf16411248_win32</Template>
  <TotalTime>192</TotalTime>
  <Words>1201</Words>
  <Application>Microsoft Office PowerPoint</Application>
  <PresentationFormat>Widescreen</PresentationFormat>
  <Paragraphs>158</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 Light</vt:lpstr>
      <vt:lpstr>Calibri</vt:lpstr>
      <vt:lpstr>Posterama</vt:lpstr>
      <vt:lpstr>Office Theme</vt:lpstr>
      <vt:lpstr>Multiplier menia</vt:lpstr>
      <vt:lpstr>ABOUT US</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 multiplier</vt:lpstr>
      <vt:lpstr>Booth multiplier</vt:lpstr>
      <vt:lpstr>Radix 4 booth</vt:lpstr>
      <vt:lpstr>Sequential</vt:lpstr>
      <vt:lpstr>Tree multiplier</vt:lpstr>
      <vt:lpstr>Floating 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Multiplier menia</dc:title>
  <dc:creator>عبدالعزيز صلاح محمد عبده نعمه الله</dc:creator>
  <cp:lastModifiedBy>عبدالعزيز صلاح محمد عبده نعمه الله</cp:lastModifiedBy>
  <cp:revision>1</cp:revision>
  <dcterms:created xsi:type="dcterms:W3CDTF">2023-01-03T16:31:20Z</dcterms:created>
  <dcterms:modified xsi:type="dcterms:W3CDTF">2023-01-03T19:43:39Z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0x010100E2B8EAB12F896A4898206371FA75F686</vt:lpwstr>
  </property>
</Properties>
</file>